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matic SC"/>
      <p:regular r:id="rId16"/>
      <p:bold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Source Code Pro"/>
      <p:regular r:id="rId26"/>
      <p:bold r:id="rId27"/>
      <p:italic r:id="rId28"/>
      <p:boldItalic r:id="rId29"/>
    </p:embeddedFont>
    <p:embeddedFont>
      <p:font typeface="Abel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4FB3D9-DF18-4865-809E-AD5D28F4B2B2}">
  <a:tblStyle styleId="{9C4FB3D9-DF18-4865-809E-AD5D28F4B2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regular.fntdata"/><Relationship Id="rId25" Type="http://schemas.openxmlformats.org/officeDocument/2006/relationships/font" Target="fonts/Lato-boldItalic.fntdata"/><Relationship Id="rId28" Type="http://schemas.openxmlformats.org/officeDocument/2006/relationships/font" Target="fonts/SourceCodePro-italic.fntdata"/><Relationship Id="rId27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bel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maticSC-bold.fntdata"/><Relationship Id="rId16" Type="http://schemas.openxmlformats.org/officeDocument/2006/relationships/font" Target="fonts/AmaticSC-regular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84233f2b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84233f2b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793bb7f05_10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793bb7f05_10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68d036017_18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68d036017_18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5f86a6e7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5f86a6e7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5f86a6e7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5f86a6e7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5f86a6e7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5f86a6e7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5f86a6e7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5f86a6e7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31a5c46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c31a5c46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5f86a6e7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5f86a6e7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5f86a6e7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5f86a6e7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Abel"/>
              <a:buChar char="-"/>
            </a:pPr>
            <a:r>
              <a:t/>
            </a:r>
            <a:endParaRPr sz="1600">
              <a:solidFill>
                <a:srgbClr val="21212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ONLY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722376" y="530725"/>
            <a:ext cx="73599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Montserrat"/>
              <a:buNone/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p11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" name="Google Shape;49;p11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713225" y="1465100"/>
            <a:ext cx="7120200" cy="30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ONLY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title"/>
          </p:nvPr>
        </p:nvSpPr>
        <p:spPr>
          <a:xfrm>
            <a:off x="722376" y="530725"/>
            <a:ext cx="73599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Montserrat"/>
              <a:buNone/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2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" name="Google Shape;54;p12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713225" y="1465100"/>
            <a:ext cx="7120200" cy="30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861799" y="1837437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861799" y="228003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2" type="title"/>
          </p:nvPr>
        </p:nvSpPr>
        <p:spPr>
          <a:xfrm>
            <a:off x="3579012" y="1837437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13"/>
          <p:cNvSpPr txBox="1"/>
          <p:nvPr>
            <p:ph idx="3" type="subTitle"/>
          </p:nvPr>
        </p:nvSpPr>
        <p:spPr>
          <a:xfrm>
            <a:off x="3579012" y="228003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4" type="title"/>
          </p:nvPr>
        </p:nvSpPr>
        <p:spPr>
          <a:xfrm>
            <a:off x="861799" y="3664437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13"/>
          <p:cNvSpPr txBox="1"/>
          <p:nvPr>
            <p:ph idx="5" type="subTitle"/>
          </p:nvPr>
        </p:nvSpPr>
        <p:spPr>
          <a:xfrm>
            <a:off x="861799" y="4100948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6" type="title"/>
          </p:nvPr>
        </p:nvSpPr>
        <p:spPr>
          <a:xfrm>
            <a:off x="3579012" y="3664437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13"/>
          <p:cNvSpPr txBox="1"/>
          <p:nvPr>
            <p:ph idx="7" type="subTitle"/>
          </p:nvPr>
        </p:nvSpPr>
        <p:spPr>
          <a:xfrm>
            <a:off x="3579012" y="4100948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8" type="title"/>
          </p:nvPr>
        </p:nvSpPr>
        <p:spPr>
          <a:xfrm>
            <a:off x="6281400" y="1837437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3"/>
          <p:cNvSpPr txBox="1"/>
          <p:nvPr>
            <p:ph idx="9" type="subTitle"/>
          </p:nvPr>
        </p:nvSpPr>
        <p:spPr>
          <a:xfrm>
            <a:off x="6281400" y="2280043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3" type="title"/>
          </p:nvPr>
        </p:nvSpPr>
        <p:spPr>
          <a:xfrm>
            <a:off x="6281400" y="3664438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13"/>
          <p:cNvSpPr txBox="1"/>
          <p:nvPr>
            <p:ph idx="14" type="subTitle"/>
          </p:nvPr>
        </p:nvSpPr>
        <p:spPr>
          <a:xfrm>
            <a:off x="6281400" y="4100957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5" type="title"/>
          </p:nvPr>
        </p:nvSpPr>
        <p:spPr>
          <a:xfrm>
            <a:off x="720000" y="530352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1">
  <p:cSld name="ONE_COLUMN_TEXT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720000" y="1308275"/>
            <a:ext cx="6606000" cy="18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457200" lIns="457200" spcFirstLastPara="1" rIns="457200" wrap="square" tIns="4572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3">
    <p:bg>
      <p:bgPr>
        <a:solidFill>
          <a:schemeClr val="accent5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457200" lIns="457200" spcFirstLastPara="1" rIns="457200" wrap="square" tIns="4572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4">
    <p:bg>
      <p:bgPr>
        <a:solidFill>
          <a:schemeClr val="accent6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457200" lIns="457200" spcFirstLastPara="1" rIns="457200" wrap="square" tIns="4572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722376" y="530352"/>
            <a:ext cx="75579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Montserrat"/>
              <a:buNone/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914400" y="1523375"/>
            <a:ext cx="7101900" cy="31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722376" y="530352"/>
            <a:ext cx="75579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Montserrat"/>
              <a:buNone/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472650" y="16172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  <a:defRPr sz="1400">
                <a:solidFill>
                  <a:srgbClr val="242424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Char char="○"/>
              <a:defRPr sz="1200">
                <a:solidFill>
                  <a:srgbClr val="242424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Char char="■"/>
              <a:defRPr sz="1200">
                <a:solidFill>
                  <a:srgbClr val="242424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Char char="●"/>
              <a:defRPr sz="1200">
                <a:solidFill>
                  <a:srgbClr val="242424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Char char="○"/>
              <a:defRPr sz="1200">
                <a:solidFill>
                  <a:srgbClr val="242424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Char char="■"/>
              <a:defRPr sz="1200">
                <a:solidFill>
                  <a:srgbClr val="242424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Char char="●"/>
              <a:defRPr sz="1200">
                <a:solidFill>
                  <a:srgbClr val="242424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Char char="○"/>
              <a:defRPr sz="1200">
                <a:solidFill>
                  <a:srgbClr val="242424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Char char="■"/>
              <a:defRPr sz="1200">
                <a:solidFill>
                  <a:srgbClr val="242424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body"/>
          </p:nvPr>
        </p:nvSpPr>
        <p:spPr>
          <a:xfrm>
            <a:off x="4472550" y="1618488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  <a:defRPr sz="1400">
                <a:solidFill>
                  <a:srgbClr val="242424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Char char="○"/>
              <a:defRPr sz="1200">
                <a:solidFill>
                  <a:srgbClr val="242424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Char char="■"/>
              <a:defRPr sz="1200">
                <a:solidFill>
                  <a:srgbClr val="242424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Char char="●"/>
              <a:defRPr sz="1200">
                <a:solidFill>
                  <a:srgbClr val="242424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Char char="○"/>
              <a:defRPr sz="1200">
                <a:solidFill>
                  <a:srgbClr val="242424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Char char="■"/>
              <a:defRPr sz="1200">
                <a:solidFill>
                  <a:srgbClr val="242424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Char char="●"/>
              <a:defRPr sz="1200">
                <a:solidFill>
                  <a:srgbClr val="242424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Char char="○"/>
              <a:defRPr sz="1200">
                <a:solidFill>
                  <a:srgbClr val="242424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Char char="■"/>
              <a:defRPr sz="1200">
                <a:solidFill>
                  <a:srgbClr val="242424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722375" y="530350"/>
            <a:ext cx="77502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Font typeface="Montserrat"/>
              <a:buNone/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722376" y="530725"/>
            <a:ext cx="73599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Montserrat"/>
              <a:buNone/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10"/>
          <p:cNvSpPr/>
          <p:nvPr/>
        </p:nvSpPr>
        <p:spPr>
          <a:xfrm rot="10800000">
            <a:off x="7261800" y="-552525"/>
            <a:ext cx="2292600" cy="20841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 flipH="1" rot="-5400000">
            <a:off x="7959050" y="337625"/>
            <a:ext cx="2457300" cy="11526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713225" y="1465100"/>
            <a:ext cx="7120200" cy="30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Char char="●"/>
              <a:defRPr sz="18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hyperlink" Target="https://github.com/christianscano/MLSec-Project.gi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gif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11.jpg"/><Relationship Id="rId5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932100" y="1630825"/>
            <a:ext cx="7359900" cy="16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200">
                <a:latin typeface="Montserrat"/>
                <a:ea typeface="Montserrat"/>
                <a:cs typeface="Montserrat"/>
                <a:sym typeface="Montserrat"/>
              </a:rPr>
              <a:t>Machine Learning Security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200">
                <a:latin typeface="Montserrat"/>
                <a:ea typeface="Montserrat"/>
                <a:cs typeface="Montserrat"/>
                <a:sym typeface="Montserrat"/>
              </a:rPr>
              <a:t>Project #3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https://github.com/christianscano/MLSec-Project.git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5"/>
          <p:cNvSpPr txBox="1"/>
          <p:nvPr>
            <p:ph idx="4294967295" type="body"/>
          </p:nvPr>
        </p:nvSpPr>
        <p:spPr>
          <a:xfrm>
            <a:off x="932100" y="3895250"/>
            <a:ext cx="7359900" cy="4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Marco Ledda (70/90/00471)				    Christian Scano (70/90/00346)</a:t>
            </a:r>
            <a:endParaRPr sz="15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1478400" y="1103250"/>
            <a:ext cx="6187200" cy="2937000"/>
          </a:xfrm>
          <a:prstGeom prst="rect">
            <a:avLst/>
          </a:prstGeom>
        </p:spPr>
        <p:txBody>
          <a:bodyPr anchorCtr="0" anchor="ctr" bIns="457200" lIns="457200" spcFirstLastPara="1" rIns="457200" wrap="square" tIns="4572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the attention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713225" y="1465100"/>
            <a:ext cx="7120200" cy="30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700"/>
              <a:t>The project aims to re-evaluate 5 models picked from </a:t>
            </a:r>
            <a:r>
              <a:rPr lang="en" sz="1700"/>
              <a:t>RobustBench</a:t>
            </a:r>
            <a:r>
              <a:rPr lang="en" sz="1700"/>
              <a:t> with a </a:t>
            </a:r>
            <a:r>
              <a:rPr lang="en" sz="1700"/>
              <a:t>different</a:t>
            </a:r>
            <a:r>
              <a:rPr lang="en" sz="1700"/>
              <a:t> attack algorithm (they used AutoAttack)</a:t>
            </a:r>
            <a:endParaRPr sz="1700"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700"/>
              <a:t>We chose the CIFAR-10 leaderboard with the threat-model set to L-infinite norm.</a:t>
            </a:r>
            <a:endParaRPr sz="1700"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700"/>
              <a:t>The attack chosen to re-evaluate the models is Fast Minimum-norm (FMN) by Pintor et al. </a:t>
            </a:r>
            <a:endParaRPr sz="1700"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 sz="1700"/>
              <a:t>At the end, we explain the results and provide some motivations </a:t>
            </a:r>
            <a:r>
              <a:rPr lang="en" sz="1700">
                <a:highlight>
                  <a:srgbClr val="FFFFFF"/>
                </a:highlight>
              </a:rPr>
              <a:t>on why some adversarial samples did not work properly, while others did.</a:t>
            </a:r>
            <a:endParaRPr sz="1700"/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722376" y="530725"/>
            <a:ext cx="73599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Project Introduction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722376" y="225925"/>
            <a:ext cx="7359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Overview</a:t>
            </a:r>
            <a:endParaRPr sz="3200"/>
          </a:p>
        </p:txBody>
      </p:sp>
      <p:graphicFrame>
        <p:nvGraphicFramePr>
          <p:cNvPr id="90" name="Google Shape;90;p17"/>
          <p:cNvGraphicFramePr/>
          <p:nvPr/>
        </p:nvGraphicFramePr>
        <p:xfrm>
          <a:off x="815425" y="165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{9C4FB3D9-DF18-4865-809E-AD5D28F4B2B2}</a:tableStyleId>
              </a:tblPr>
              <a:tblGrid>
                <a:gridCol w="2942400"/>
                <a:gridCol w="1364525"/>
                <a:gridCol w="1637400"/>
                <a:gridCol w="1322525"/>
              </a:tblGrid>
              <a:tr h="59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Abel"/>
                          <a:ea typeface="Abel"/>
                          <a:cs typeface="Abel"/>
                          <a:sym typeface="Abel"/>
                        </a:rPr>
                        <a:t>Model</a:t>
                      </a:r>
                      <a:endParaRPr b="1" sz="15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Abel"/>
                          <a:ea typeface="Abel"/>
                          <a:cs typeface="Abel"/>
                          <a:sym typeface="Abel"/>
                        </a:rPr>
                        <a:t>Clean Accuracy</a:t>
                      </a:r>
                      <a:endParaRPr b="1" sz="15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Abel"/>
                          <a:ea typeface="Abel"/>
                          <a:cs typeface="Abel"/>
                          <a:sym typeface="Abel"/>
                        </a:rPr>
                        <a:t>AutoAttack Robust accuracy</a:t>
                      </a:r>
                      <a:endParaRPr b="1" sz="15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Abel"/>
                          <a:ea typeface="Abel"/>
                          <a:cs typeface="Abel"/>
                          <a:sym typeface="Abel"/>
                        </a:rPr>
                        <a:t>Architecture</a:t>
                      </a:r>
                      <a:endParaRPr b="1" sz="15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55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Wong2020Fast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83.34%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43.21%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PreActResNet-18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Engstrom2019Robustness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90.83%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69.24%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ResNet-50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Andriushchenko2020Understanding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79.84%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43.93%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PreActResNet-18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Cui2023Decoupled_WRN-28-10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92.16%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67.73%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WideResNet-28-10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Chen2020Adversarial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86.04%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51.56%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ResNet-50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1" name="Google Shape;91;p17"/>
          <p:cNvSpPr txBox="1"/>
          <p:nvPr/>
        </p:nvSpPr>
        <p:spPr>
          <a:xfrm>
            <a:off x="815425" y="1033350"/>
            <a:ext cx="685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919"/>
                </a:solidFill>
                <a:latin typeface="Abel"/>
                <a:ea typeface="Abel"/>
                <a:cs typeface="Abel"/>
                <a:sym typeface="Abel"/>
              </a:rPr>
              <a:t>Dataset: CIFAR-10,        =8/255, untargeted attack</a:t>
            </a:r>
            <a:endParaRPr sz="1700">
              <a:solidFill>
                <a:srgbClr val="191919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descr="\ell_\infty&#10;%820bd45f-f8f6-4342-ac3b-1e81061adf4b"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475" y="1165650"/>
            <a:ext cx="262250" cy="1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idx="4294967295" type="subTitle"/>
          </p:nvPr>
        </p:nvSpPr>
        <p:spPr>
          <a:xfrm>
            <a:off x="722375" y="1386850"/>
            <a:ext cx="4645200" cy="28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Fast minimum-norm attacks aim to mislead classification by finding the smallest input perturbation according to a given norm.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Features:</a:t>
            </a:r>
            <a:endParaRPr>
              <a:solidFill>
                <a:schemeClr val="accen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>
                <a:solidFill>
                  <a:schemeClr val="accent1"/>
                </a:solidFill>
              </a:rPr>
              <a:t>Fast convergence to good local optima</a:t>
            </a:r>
            <a:endParaRPr>
              <a:solidFill>
                <a:schemeClr val="accen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n">
                <a:solidFill>
                  <a:schemeClr val="accent1"/>
                </a:solidFill>
              </a:rPr>
              <a:t>Works in different norms (                         )</a:t>
            </a:r>
            <a:endParaRPr>
              <a:solidFill>
                <a:schemeClr val="accen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500"/>
              <a:buChar char="●"/>
            </a:pPr>
            <a:r>
              <a:rPr lang="en">
                <a:solidFill>
                  <a:schemeClr val="accent1"/>
                </a:solidFill>
              </a:rPr>
              <a:t>Easy tuning/robust to hyperparameter choice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8" name="Google Shape;98;p18"/>
          <p:cNvSpPr txBox="1"/>
          <p:nvPr>
            <p:ph type="title"/>
          </p:nvPr>
        </p:nvSpPr>
        <p:spPr>
          <a:xfrm>
            <a:off x="722376" y="530725"/>
            <a:ext cx="7359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Minimum-norm Attack</a:t>
            </a:r>
            <a:endParaRPr sz="320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900" y="1550265"/>
            <a:ext cx="3000417" cy="29139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ell_0, \ell_1, \ell_2, \ell_\infty&#10;%efd66b62-0879-48ec-8df6-43e69510d902"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1225" y="3484950"/>
            <a:ext cx="1244600" cy="2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722376" y="530725"/>
            <a:ext cx="7359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the attack</a:t>
            </a:r>
            <a:endParaRPr sz="3200"/>
          </a:p>
        </p:txBody>
      </p:sp>
      <p:graphicFrame>
        <p:nvGraphicFramePr>
          <p:cNvPr id="106" name="Google Shape;106;p19"/>
          <p:cNvGraphicFramePr/>
          <p:nvPr/>
        </p:nvGraphicFramePr>
        <p:xfrm>
          <a:off x="3714500" y="165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{9C4FB3D9-DF18-4865-809E-AD5D28F4B2B2}</a:tableStyleId>
              </a:tblPr>
              <a:tblGrid>
                <a:gridCol w="2710125"/>
                <a:gridCol w="1981000"/>
              </a:tblGrid>
              <a:tr h="56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Abel"/>
                          <a:ea typeface="Abel"/>
                          <a:cs typeface="Abel"/>
                          <a:sym typeface="Abel"/>
                        </a:rPr>
                        <a:t>Model</a:t>
                      </a:r>
                      <a:endParaRPr b="1" sz="15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Abel"/>
                          <a:ea typeface="Abel"/>
                          <a:cs typeface="Abel"/>
                          <a:sym typeface="Abel"/>
                        </a:rPr>
                        <a:t>FMN Robust Accuracy</a:t>
                      </a:r>
                      <a:endParaRPr b="1" sz="15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51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Wong2020Fast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42.19%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Engstrom2019Robustness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46.88%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Andriushchenko2020Understanding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43.75%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Cui2023Decoupled_WRN-28-10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67.19%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Chen2020Adversarial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Abel"/>
                          <a:ea typeface="Abel"/>
                          <a:cs typeface="Abel"/>
                          <a:sym typeface="Abel"/>
                        </a:rPr>
                        <a:t>45.31%</a:t>
                      </a:r>
                      <a:endParaRPr sz="130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7" name="Google Shape;107;p19"/>
          <p:cNvSpPr/>
          <p:nvPr/>
        </p:nvSpPr>
        <p:spPr>
          <a:xfrm>
            <a:off x="875375" y="3045450"/>
            <a:ext cx="2088000" cy="14502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bel"/>
                <a:ea typeface="Abel"/>
                <a:cs typeface="Abel"/>
                <a:sym typeface="Abel"/>
              </a:rPr>
              <a:t>Hyperparameters</a:t>
            </a:r>
            <a:endParaRPr b="1" sz="16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bel"/>
                <a:ea typeface="Abel"/>
                <a:cs typeface="Abel"/>
                <a:sym typeface="Abel"/>
              </a:rPr>
              <a:t>Steps = 500</a:t>
            </a:r>
            <a:endParaRPr sz="16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bel"/>
                <a:ea typeface="Abel"/>
                <a:cs typeface="Abel"/>
                <a:sym typeface="Abel"/>
              </a:rPr>
              <a:t>Max step size = 1.0</a:t>
            </a:r>
            <a:endParaRPr sz="16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bel"/>
                <a:ea typeface="Abel"/>
                <a:cs typeface="Abel"/>
                <a:sym typeface="Abel"/>
              </a:rPr>
              <a:t>Gamma = 0.05</a:t>
            </a:r>
            <a:endParaRPr sz="12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722375" y="1657350"/>
            <a:ext cx="2669700" cy="13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91919"/>
                </a:solidFill>
                <a:latin typeface="Abel"/>
                <a:ea typeface="Abel"/>
                <a:cs typeface="Abel"/>
                <a:sym typeface="Abel"/>
              </a:rPr>
              <a:t>FMN has been tested on the five models presented before, considering the first 64 samples taken from CIFAR-10.</a:t>
            </a:r>
            <a:endParaRPr sz="1600">
              <a:solidFill>
                <a:srgbClr val="191919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722376" y="530725"/>
            <a:ext cx="73599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Explainability - Integrated Gradient</a:t>
            </a:r>
            <a:endParaRPr b="0" sz="1800"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713225" y="1465100"/>
            <a:ext cx="3745800" cy="30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improves the linear approximation by referring to a counterfactual baseline inputs.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implements a method for local explanation of predictions via attribution of relevance to each feature.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200" y="2095372"/>
            <a:ext cx="4406649" cy="10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722376" y="530725"/>
            <a:ext cx="7359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Explainability - Results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74634" l="0" r="0" t="-276"/>
          <a:stretch/>
        </p:blipFill>
        <p:spPr>
          <a:xfrm>
            <a:off x="799025" y="1369725"/>
            <a:ext cx="3487006" cy="28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834100" y="1562425"/>
            <a:ext cx="2918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91919"/>
                </a:solidFill>
                <a:latin typeface="Abel"/>
                <a:ea typeface="Abel"/>
                <a:cs typeface="Abel"/>
                <a:sym typeface="Abel"/>
              </a:rPr>
              <a:t>Model 1 - </a:t>
            </a:r>
            <a:r>
              <a:rPr lang="en" sz="1500">
                <a:latin typeface="Abel"/>
                <a:ea typeface="Abel"/>
                <a:cs typeface="Abel"/>
                <a:sym typeface="Abel"/>
              </a:rPr>
              <a:t>Wong2020Fast</a:t>
            </a:r>
            <a:endParaRPr sz="15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91919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b="74252" l="0" r="0" t="0"/>
          <a:stretch/>
        </p:blipFill>
        <p:spPr>
          <a:xfrm>
            <a:off x="4689975" y="1365500"/>
            <a:ext cx="3731951" cy="28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4777025" y="1562425"/>
            <a:ext cx="2918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91919"/>
                </a:solidFill>
                <a:latin typeface="Abel"/>
                <a:ea typeface="Abel"/>
                <a:cs typeface="Abel"/>
                <a:sym typeface="Abel"/>
              </a:rPr>
              <a:t>Model 2 - </a:t>
            </a:r>
            <a:r>
              <a:rPr lang="en" sz="1500">
                <a:latin typeface="Abel"/>
                <a:ea typeface="Abel"/>
                <a:cs typeface="Abel"/>
                <a:sym typeface="Abel"/>
              </a:rPr>
              <a:t>Engstrom2019Robustness</a:t>
            </a:r>
            <a:endParaRPr sz="15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91919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720000" y="530352"/>
            <a:ext cx="7359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Explainability - Results</a:t>
            </a:r>
            <a:endParaRPr b="0" sz="2000"/>
          </a:p>
        </p:txBody>
      </p:sp>
      <p:sp>
        <p:nvSpPr>
          <p:cNvPr id="130" name="Google Shape;130;p22"/>
          <p:cNvSpPr txBox="1"/>
          <p:nvPr/>
        </p:nvSpPr>
        <p:spPr>
          <a:xfrm>
            <a:off x="6162425" y="1387200"/>
            <a:ext cx="291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91919"/>
                </a:solidFill>
                <a:latin typeface="Abel"/>
                <a:ea typeface="Abel"/>
                <a:cs typeface="Abel"/>
                <a:sym typeface="Abel"/>
              </a:rPr>
              <a:t>Model 5 - </a:t>
            </a:r>
            <a:r>
              <a:rPr lang="en" sz="1500">
                <a:latin typeface="Abel"/>
                <a:ea typeface="Abel"/>
                <a:cs typeface="Abel"/>
                <a:sym typeface="Abel"/>
              </a:rPr>
              <a:t>Chen2020Adversarial</a:t>
            </a:r>
            <a:endParaRPr sz="1500">
              <a:solidFill>
                <a:srgbClr val="191919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3216875" y="2936950"/>
            <a:ext cx="291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91919"/>
                </a:solidFill>
                <a:latin typeface="Abel"/>
                <a:ea typeface="Abel"/>
                <a:cs typeface="Abel"/>
                <a:sym typeface="Abel"/>
              </a:rPr>
              <a:t>Model 4 - </a:t>
            </a:r>
            <a:r>
              <a:rPr lang="en" sz="1300">
                <a:latin typeface="Abel"/>
                <a:ea typeface="Abel"/>
                <a:cs typeface="Abel"/>
                <a:sym typeface="Abel"/>
              </a:rPr>
              <a:t>Cui2023Decoupled_WRN-28-10</a:t>
            </a:r>
            <a:endParaRPr sz="1500">
              <a:solidFill>
                <a:srgbClr val="191919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447425" y="1539600"/>
            <a:ext cx="291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91919"/>
                </a:solidFill>
                <a:latin typeface="Abel"/>
                <a:ea typeface="Abel"/>
                <a:cs typeface="Abel"/>
                <a:sym typeface="Abel"/>
              </a:rPr>
              <a:t>Model 3 - </a:t>
            </a:r>
            <a:r>
              <a:rPr lang="en" sz="1500">
                <a:latin typeface="Abel"/>
                <a:ea typeface="Abel"/>
                <a:cs typeface="Abel"/>
                <a:sym typeface="Abel"/>
              </a:rPr>
              <a:t>Andriushchenko2020Understanding</a:t>
            </a:r>
            <a:endParaRPr sz="1500">
              <a:solidFill>
                <a:srgbClr val="191919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74489" l="0" r="0" t="6137"/>
          <a:stretch/>
        </p:blipFill>
        <p:spPr>
          <a:xfrm>
            <a:off x="3365525" y="3275825"/>
            <a:ext cx="2646551" cy="170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 rotWithShape="1">
          <a:blip r:embed="rId4">
            <a:alphaModFix/>
          </a:blip>
          <a:srcRect b="74773" l="0" r="0" t="6423"/>
          <a:stretch/>
        </p:blipFill>
        <p:spPr>
          <a:xfrm>
            <a:off x="447425" y="2232475"/>
            <a:ext cx="2726723" cy="170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5">
            <a:alphaModFix/>
          </a:blip>
          <a:srcRect b="74773" l="0" r="0" t="6138"/>
          <a:stretch/>
        </p:blipFill>
        <p:spPr>
          <a:xfrm>
            <a:off x="6162425" y="1802700"/>
            <a:ext cx="2918100" cy="1856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722376" y="530725"/>
            <a:ext cx="7359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convergence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422625"/>
            <a:ext cx="8959299" cy="1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23100"/>
            <a:ext cx="8959130" cy="1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790625"/>
            <a:ext cx="8959206" cy="11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